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61" r:id="rId2"/>
    <p:sldId id="258" r:id="rId3"/>
    <p:sldId id="262" r:id="rId4"/>
    <p:sldId id="263" r:id="rId5"/>
    <p:sldId id="264" r:id="rId6"/>
    <p:sldId id="269" r:id="rId7"/>
    <p:sldId id="268" r:id="rId8"/>
    <p:sldId id="270" r:id="rId9"/>
    <p:sldId id="266" r:id="rId10"/>
    <p:sldId id="274" r:id="rId11"/>
    <p:sldId id="267" r:id="rId12"/>
    <p:sldId id="273" r:id="rId13"/>
    <p:sldId id="272" r:id="rId14"/>
    <p:sldId id="271" r:id="rId15"/>
    <p:sldId id="275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5BA73-1947-43D1-B01E-03374DBFCB4D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D18E9-0994-43AB-A533-B127EDE846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167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7963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4191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3901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7036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4777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22560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2558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412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659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832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407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7647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2049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87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6D16E-22AA-4288-9359-0D1E0EAD5E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71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0A0D-AD2C-43C2-BCD8-1F673AD8106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05/12/2018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7B9-447F-42BC-BA68-22E1502E29B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99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572465"/>
            <a:ext cx="10515600" cy="621674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1421594"/>
            <a:ext cx="10515600" cy="5875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0A0D-AD2C-43C2-BCD8-1F673AD8106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05/12/2018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7B9-447F-42BC-BA68-22E1502E29B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56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ñ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0A0D-AD2C-43C2-BCD8-1F673AD8106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05/12/2018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7B9-447F-42BC-BA68-22E1502E29B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2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99325"/>
            <a:ext cx="10515600" cy="412012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0A0D-AD2C-43C2-BCD8-1F673AD8106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05/12/2018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7B9-447F-42BC-BA68-22E1502E29B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agen 5" descr="viñeta8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595" y="1514425"/>
            <a:ext cx="2618869" cy="4268615"/>
          </a:xfrm>
          <a:prstGeom prst="rect">
            <a:avLst/>
          </a:prstGeom>
        </p:spPr>
      </p:pic>
      <p:graphicFrame>
        <p:nvGraphicFramePr>
          <p:cNvPr id="7" name="3 Marcador de contenido"/>
          <p:cNvGraphicFramePr>
            <a:graphicFrameLocks/>
          </p:cNvGraphicFramePr>
          <p:nvPr userDrawn="1">
            <p:extLst/>
          </p:nvPr>
        </p:nvGraphicFramePr>
        <p:xfrm>
          <a:off x="4290992" y="1194138"/>
          <a:ext cx="6451293" cy="1051978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5056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197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294A8D"/>
                        </a:buClr>
                        <a:buSzTx/>
                        <a:buFontTx/>
                        <a:buNone/>
                        <a:tabLst>
                          <a:tab pos="1520825" algn="l"/>
                          <a:tab pos="1612900" algn="r"/>
                        </a:tabLst>
                      </a:pPr>
                      <a:r>
                        <a:rPr kumimoji="0" lang="es-E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294A8D"/>
                        </a:buClr>
                        <a:buSzTx/>
                        <a:buFont typeface="Wingdings" pitchFamily="2" charset="2"/>
                        <a:buNone/>
                        <a:tabLst>
                          <a:tab pos="1520825" algn="l"/>
                          <a:tab pos="1612900" algn="r"/>
                        </a:tabLst>
                      </a:pP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 userDrawn="1">
            <p:extLst/>
          </p:nvPr>
        </p:nvGraphicFramePr>
        <p:xfrm>
          <a:off x="4301657" y="3682267"/>
          <a:ext cx="6433276" cy="1205885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5104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58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294A8D"/>
                        </a:buClr>
                        <a:buSzTx/>
                        <a:buFont typeface="Wingdings" pitchFamily="2" charset="2"/>
                        <a:buNone/>
                        <a:tabLst>
                          <a:tab pos="1520825" algn="l"/>
                          <a:tab pos="1612900" algn="r"/>
                        </a:tabLst>
                        <a:defRPr/>
                      </a:pPr>
                      <a:r>
                        <a:rPr kumimoji="0" lang="es-E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EC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294A8D"/>
                        </a:buClr>
                        <a:buSzTx/>
                        <a:buFont typeface="Wingdings" pitchFamily="2" charset="2"/>
                        <a:buNone/>
                        <a:tabLst>
                          <a:tab pos="1520825" algn="l"/>
                          <a:tab pos="1612900" algn="r"/>
                        </a:tabLst>
                        <a:defRPr/>
                      </a:pP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 userDrawn="1">
            <p:extLst/>
          </p:nvPr>
        </p:nvGraphicFramePr>
        <p:xfrm>
          <a:off x="4301656" y="2394512"/>
          <a:ext cx="6440629" cy="115947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5065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5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947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294A8D"/>
                        </a:buClr>
                        <a:buSzTx/>
                        <a:buFont typeface="Wingdings" pitchFamily="2" charset="2"/>
                        <a:buNone/>
                        <a:tabLst>
                          <a:tab pos="1520825" algn="l"/>
                          <a:tab pos="1612900" algn="r"/>
                        </a:tabLst>
                      </a:pPr>
                      <a:r>
                        <a:rPr kumimoji="0" lang="es-E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8C98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294A8D"/>
                        </a:buClr>
                        <a:buSzTx/>
                        <a:buFont typeface="Wingdings" pitchFamily="2" charset="2"/>
                        <a:buNone/>
                        <a:tabLst>
                          <a:tab pos="1520825" algn="l"/>
                          <a:tab pos="1612900" algn="r"/>
                        </a:tabLst>
                        <a:defRPr/>
                      </a:pP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8C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 userDrawn="1">
            <p:extLst/>
          </p:nvPr>
        </p:nvGraphicFramePr>
        <p:xfrm>
          <a:off x="4301656" y="5051394"/>
          <a:ext cx="6440629" cy="1004591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5065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5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459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294A8D"/>
                        </a:buClr>
                        <a:buSzTx/>
                        <a:buFont typeface="Wingdings" pitchFamily="2" charset="2"/>
                        <a:buNone/>
                        <a:tabLst>
                          <a:tab pos="1520825" algn="l"/>
                          <a:tab pos="1612900" algn="r"/>
                        </a:tabLst>
                      </a:pPr>
                      <a:r>
                        <a:rPr kumimoji="0" lang="es-E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294A8D"/>
                        </a:buClr>
                        <a:buSzTx/>
                        <a:buFont typeface="Wingdings" pitchFamily="2" charset="2"/>
                        <a:buNone/>
                        <a:tabLst>
                          <a:tab pos="1520825" algn="l"/>
                          <a:tab pos="1612900" algn="r"/>
                        </a:tabLst>
                        <a:defRPr/>
                      </a:pP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8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45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1" y="1990193"/>
            <a:ext cx="5275176" cy="322227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0A0D-AD2C-43C2-BCD8-1F673AD8106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05/12/2018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7B9-447F-42BC-BA68-22E1502E29B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texto 2"/>
          <p:cNvSpPr>
            <a:spLocks noGrp="1"/>
          </p:cNvSpPr>
          <p:nvPr>
            <p:ph type="body" idx="1"/>
          </p:nvPr>
        </p:nvSpPr>
        <p:spPr>
          <a:xfrm>
            <a:off x="831851" y="947744"/>
            <a:ext cx="10515600" cy="360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7" name="Marcador de tabla 6"/>
          <p:cNvSpPr>
            <a:spLocks noGrp="1"/>
          </p:cNvSpPr>
          <p:nvPr>
            <p:ph type="tbl" sz="quarter" idx="13"/>
          </p:nvPr>
        </p:nvSpPr>
        <p:spPr>
          <a:xfrm>
            <a:off x="6938434" y="1990726"/>
            <a:ext cx="4726517" cy="3287713"/>
          </a:xfrm>
          <a:prstGeom prst="rect">
            <a:avLst/>
          </a:prstGeom>
        </p:spPr>
        <p:txBody>
          <a:bodyPr vert="horz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973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o Tabla y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63172"/>
            <a:ext cx="10515600" cy="800581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0A0D-AD2C-43C2-BCD8-1F673AD8106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05/12/2018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7B9-447F-42BC-BA68-22E1502E29B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tabla 6"/>
          <p:cNvSpPr>
            <a:spLocks noGrp="1"/>
          </p:cNvSpPr>
          <p:nvPr>
            <p:ph type="tbl" sz="quarter" idx="13"/>
          </p:nvPr>
        </p:nvSpPr>
        <p:spPr>
          <a:xfrm>
            <a:off x="838200" y="2074864"/>
            <a:ext cx="5164667" cy="3468687"/>
          </a:xfrm>
          <a:prstGeom prst="rect">
            <a:avLst/>
          </a:prstGeom>
        </p:spPr>
        <p:txBody>
          <a:bodyPr vert="horz"/>
          <a:lstStyle/>
          <a:p>
            <a:endParaRPr lang="es-ES"/>
          </a:p>
        </p:txBody>
      </p:sp>
      <p:sp>
        <p:nvSpPr>
          <p:cNvPr id="9" name="Marcador de gráfico 8"/>
          <p:cNvSpPr>
            <a:spLocks noGrp="1"/>
          </p:cNvSpPr>
          <p:nvPr>
            <p:ph type="chart" sz="quarter" idx="14"/>
          </p:nvPr>
        </p:nvSpPr>
        <p:spPr>
          <a:xfrm>
            <a:off x="6381752" y="2074863"/>
            <a:ext cx="4972049" cy="3554412"/>
          </a:xfrm>
          <a:prstGeom prst="rect">
            <a:avLst/>
          </a:prstGeom>
        </p:spPr>
        <p:txBody>
          <a:bodyPr vert="horz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42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2421697"/>
            <a:ext cx="10515600" cy="17198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0A0D-AD2C-43C2-BCD8-1F673AD8106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05/12/2018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3B7B9-447F-42BC-BA68-22E1502E29B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>
              <a:lumMod val="65000"/>
              <a:lumOff val="3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parrao@cnsf.gob.m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ereyes@cnsf.gob.m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texto"/>
          <p:cNvSpPr txBox="1">
            <a:spLocks/>
          </p:cNvSpPr>
          <p:nvPr/>
        </p:nvSpPr>
        <p:spPr>
          <a:xfrm>
            <a:off x="0" y="4830106"/>
            <a:ext cx="12192000" cy="1131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10 de diciembre de 2018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1990725" y="2100105"/>
            <a:ext cx="8210550" cy="23511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Taller para el llenado de información estadística de Vida</a:t>
            </a:r>
          </a:p>
          <a:p>
            <a:pPr>
              <a:lnSpc>
                <a:spcPct val="100000"/>
              </a:lnSpc>
            </a:pPr>
            <a:r>
              <a:rPr lang="es-MX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MX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MX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Ejercicio 2018</a:t>
            </a:r>
            <a:endParaRPr lang="es-MX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78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3317124" y="704041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Validaciones de sistemas y posteriores</a:t>
            </a:r>
          </a:p>
        </p:txBody>
      </p:sp>
      <p:sp>
        <p:nvSpPr>
          <p:cNvPr id="3" name="1 Marcador de contenido"/>
          <p:cNvSpPr txBox="1">
            <a:spLocks/>
          </p:cNvSpPr>
          <p:nvPr/>
        </p:nvSpPr>
        <p:spPr>
          <a:xfrm>
            <a:off x="1077880" y="1888846"/>
            <a:ext cx="9977699" cy="39217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00000"/>
              </a:lnSpc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Posteriormente</a:t>
            </a:r>
            <a:r>
              <a:rPr lang="es-MX" sz="2600" dirty="0">
                <a:solidFill>
                  <a:schemeClr val="bg2">
                    <a:lumMod val="25000"/>
                  </a:schemeClr>
                </a:solidFill>
              </a:rPr>
              <a:t>, la Comisión realiza validaciones a nivel detalle de la estadística entregada: Montos, fechas, cruce de campos afines, cifras contables contra el RR7, entre otros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355600" algn="just">
              <a:lnSpc>
                <a:spcPct val="100000"/>
              </a:lnSpc>
            </a:pP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355600" algn="just">
              <a:lnSpc>
                <a:spcPct val="100000"/>
              </a:lnSpc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Dichas </a:t>
            </a:r>
            <a:r>
              <a:rPr lang="es-MX" sz="2600" dirty="0">
                <a:solidFill>
                  <a:schemeClr val="bg2">
                    <a:lumMod val="25000"/>
                  </a:schemeClr>
                </a:solidFill>
              </a:rPr>
              <a:t>validaciones son las mismas que AMIS ofrece a sus afiliadas mediante su 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validador, mismas que se encuentran en el archivo Anexo.</a:t>
            </a: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355600" algn="just">
              <a:lnSpc>
                <a:spcPct val="150000"/>
              </a:lnSpc>
            </a:pP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0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5004608" y="712353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Política de Prórrogas</a:t>
            </a:r>
          </a:p>
        </p:txBody>
      </p:sp>
      <p:sp>
        <p:nvSpPr>
          <p:cNvPr id="3" name="1 Marcador de contenido"/>
          <p:cNvSpPr txBox="1">
            <a:spLocks/>
          </p:cNvSpPr>
          <p:nvPr/>
        </p:nvSpPr>
        <p:spPr>
          <a:xfrm>
            <a:off x="864870" y="1697655"/>
            <a:ext cx="10515600" cy="43124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00000"/>
              </a:lnSpc>
              <a:spcBef>
                <a:spcPts val="600"/>
              </a:spcBef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La </a:t>
            </a:r>
            <a:r>
              <a:rPr lang="es-MX" sz="2600" dirty="0">
                <a:solidFill>
                  <a:schemeClr val="bg2">
                    <a:lumMod val="25000"/>
                  </a:schemeClr>
                </a:solidFill>
              </a:rPr>
              <a:t>normativa vigente de la LISF y CUSF, señalan que las compañías pueden solicitar una prórroga 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hasta </a:t>
            </a:r>
            <a:r>
              <a:rPr lang="es-MX" sz="2600" dirty="0">
                <a:solidFill>
                  <a:schemeClr val="bg2">
                    <a:lumMod val="25000"/>
                  </a:schemeClr>
                </a:solidFill>
              </a:rPr>
              <a:t>por la mitad del periodo original de la entrega, sin embargo, es facultad de la Comisión otorgar hasta dicho lapso y en 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general la DGDI, </a:t>
            </a:r>
            <a:r>
              <a:rPr lang="es-MX" sz="2600" dirty="0">
                <a:solidFill>
                  <a:schemeClr val="bg2">
                    <a:lumMod val="25000"/>
                  </a:schemeClr>
                </a:solidFill>
              </a:rPr>
              <a:t>ofrece </a:t>
            </a:r>
            <a:r>
              <a:rPr lang="es-MX" sz="2600" b="1" dirty="0">
                <a:solidFill>
                  <a:schemeClr val="accent5">
                    <a:lumMod val="75000"/>
                  </a:schemeClr>
                </a:solidFill>
              </a:rPr>
              <a:t>10 días hábiles como máximo</a:t>
            </a: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355600" algn="just">
              <a:lnSpc>
                <a:spcPct val="100000"/>
              </a:lnSpc>
              <a:spcBef>
                <a:spcPts val="600"/>
              </a:spcBef>
            </a:pPr>
            <a:endParaRPr lang="es-MX" sz="2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55600" algn="just">
              <a:lnSpc>
                <a:spcPct val="100000"/>
              </a:lnSpc>
              <a:spcBef>
                <a:spcPts val="600"/>
              </a:spcBef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En </a:t>
            </a:r>
            <a:r>
              <a:rPr lang="es-MX" sz="2600" dirty="0">
                <a:solidFill>
                  <a:schemeClr val="bg2">
                    <a:lumMod val="25000"/>
                  </a:schemeClr>
                </a:solidFill>
              </a:rPr>
              <a:t>caso de encontrarse dentro del plazo de entrega original, se pueden realizar tantas sustituciones voluntarias como soliciten y en caso de requerir más tiempo, deberá someterse un programa de autocorrección a la Dirección General de Desarrollo e 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Investigación (DGDI).</a:t>
            </a: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355600"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marL="355600"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41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4104410" y="546098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Consideraciones para validaciones</a:t>
            </a:r>
          </a:p>
        </p:txBody>
      </p:sp>
      <p:sp>
        <p:nvSpPr>
          <p:cNvPr id="3" name="1 Marcador de contenido"/>
          <p:cNvSpPr txBox="1">
            <a:spLocks/>
          </p:cNvSpPr>
          <p:nvPr/>
        </p:nvSpPr>
        <p:spPr>
          <a:xfrm>
            <a:off x="465860" y="1321724"/>
            <a:ext cx="11144250" cy="4729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1350" indent="-285750" algn="just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641350" indent="-285750" algn="just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Cruce </a:t>
            </a:r>
            <a:r>
              <a:rPr lang="es-MX" sz="2600" dirty="0">
                <a:solidFill>
                  <a:schemeClr val="bg2">
                    <a:lumMod val="25000"/>
                  </a:schemeClr>
                </a:solidFill>
              </a:rPr>
              <a:t>de campos afines: Fechas (inicio/fin de vigencia, alta/baja certificado), montos (prima emitida, suma asegurada, deducible y coaseguro), estatus de póliza y asegurado, entre otros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641350" indent="-285750" algn="just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Fechas de nacimiento con año entre 1901 y 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2018.</a:t>
            </a:r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641350" indent="-285750" algn="just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Inconsistencias </a:t>
            </a:r>
            <a:r>
              <a:rPr lang="es-MX" sz="2600" dirty="0">
                <a:solidFill>
                  <a:schemeClr val="bg2">
                    <a:lumMod val="25000"/>
                  </a:schemeClr>
                </a:solidFill>
              </a:rPr>
              <a:t>de un año a otro entre la información reportada, </a:t>
            </a:r>
            <a:r>
              <a:rPr lang="es-MX" sz="2600" b="1" dirty="0">
                <a:solidFill>
                  <a:schemeClr val="accent5">
                    <a:lumMod val="75000"/>
                  </a:schemeClr>
                </a:solidFill>
              </a:rPr>
              <a:t>crecimientos o </a:t>
            </a: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</a:rPr>
              <a:t>decrementos “inusuales”</a:t>
            </a:r>
            <a:r>
              <a:rPr lang="es-MX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en número de pólizas, asegurados, sumas aseguradas, primas y siniestros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71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3871653" y="712351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Consideraciones para validaciones</a:t>
            </a:r>
          </a:p>
        </p:txBody>
      </p:sp>
      <p:sp>
        <p:nvSpPr>
          <p:cNvPr id="3" name="1 Marcador de contenido"/>
          <p:cNvSpPr txBox="1">
            <a:spLocks/>
          </p:cNvSpPr>
          <p:nvPr/>
        </p:nvSpPr>
        <p:spPr>
          <a:xfrm>
            <a:off x="532362" y="1747530"/>
            <a:ext cx="11144250" cy="40796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1350" indent="-285750" algn="just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 sz="2600" dirty="0" smtClean="0">
                <a:solidFill>
                  <a:schemeClr val="bg2">
                    <a:lumMod val="25000"/>
                  </a:schemeClr>
                </a:solidFill>
              </a:rPr>
              <a:t>Si </a:t>
            </a:r>
            <a:r>
              <a:rPr lang="es-ES" sz="2600" dirty="0">
                <a:solidFill>
                  <a:schemeClr val="bg2">
                    <a:lumMod val="25000"/>
                  </a:schemeClr>
                </a:solidFill>
              </a:rPr>
              <a:t>la póliza tiene </a:t>
            </a:r>
            <a:r>
              <a:rPr lang="es-ES" sz="2600" b="1" dirty="0">
                <a:solidFill>
                  <a:schemeClr val="accent5">
                    <a:lumMod val="75000"/>
                  </a:schemeClr>
                </a:solidFill>
              </a:rPr>
              <a:t>fin de vigencia el día 31 de diciembre </a:t>
            </a:r>
            <a:r>
              <a:rPr lang="es-ES" sz="2600" dirty="0">
                <a:solidFill>
                  <a:schemeClr val="bg2">
                    <a:lumMod val="25000"/>
                  </a:schemeClr>
                </a:solidFill>
              </a:rPr>
              <a:t>del periodo de reporte, tendrá estatus </a:t>
            </a:r>
            <a:r>
              <a:rPr lang="es-ES" sz="2600" b="1" dirty="0">
                <a:solidFill>
                  <a:schemeClr val="accent5">
                    <a:lumMod val="75000"/>
                  </a:schemeClr>
                </a:solidFill>
              </a:rPr>
              <a:t>vigor</a:t>
            </a:r>
            <a:r>
              <a:rPr lang="es-ES" sz="2600" dirty="0">
                <a:solidFill>
                  <a:schemeClr val="bg2">
                    <a:lumMod val="25000"/>
                  </a:schemeClr>
                </a:solidFill>
              </a:rPr>
              <a:t>, salvo aquéllas que tengan su renovación el mismo día (31 de diciembre), en cuyo caso se reportará la que está terminando con estatus expirada.</a:t>
            </a:r>
            <a:r>
              <a:rPr lang="es-MX" sz="2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641350" indent="-285750" algn="just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Se deben reportar todas las pólizas o certificados del ejercicio anterior que tengan algún movimiento contable en el ejercicio a reportar.</a:t>
            </a: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Pólizas diferidas (estatus vigor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).</a:t>
            </a:r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Pólizas concentradas (deben tener más de un asegurado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).</a:t>
            </a:r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Registros 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duplicados.</a:t>
            </a: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11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4431030" y="687415"/>
            <a:ext cx="7065472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Comentarios o dudas</a:t>
            </a: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4530436" y="1661944"/>
            <a:ext cx="4264429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l"/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355600" algn="l"/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Alfonso </a:t>
            </a:r>
            <a:r>
              <a:rPr lang="es-MX" sz="2600" dirty="0" err="1" smtClean="0">
                <a:solidFill>
                  <a:schemeClr val="bg2">
                    <a:lumMod val="25000"/>
                  </a:schemeClr>
                </a:solidFill>
              </a:rPr>
              <a:t>Parrao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 Guzmán</a:t>
            </a:r>
          </a:p>
          <a:p>
            <a:pPr marL="355600" algn="l"/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  <a:hlinkClick r:id="rId3"/>
              </a:rPr>
              <a:t>aparrao@cnsf.gob.mx</a:t>
            </a:r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55600" algn="l"/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Teléfono: 5724-7637</a:t>
            </a:r>
          </a:p>
          <a:p>
            <a:pPr marL="355600" algn="l"/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55600" algn="l"/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Norma I. Rojas Ramírez</a:t>
            </a:r>
          </a:p>
          <a:p>
            <a:pPr marL="355600" algn="l"/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  <a:hlinkClick r:id="rId4"/>
              </a:rPr>
              <a:t>nrojas@cnsf.gob.mx</a:t>
            </a:r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55600" algn="l"/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Teléfono: 5724-7558</a:t>
            </a: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22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4431030" y="687415"/>
            <a:ext cx="7065472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Anexo</a:t>
            </a:r>
            <a:endParaRPr lang="es-MX" sz="36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4530436" y="1661944"/>
            <a:ext cx="5536277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l"/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Ver archivo: “Validaciones Vida.xlsx”</a:t>
            </a: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42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Marcador de contenido"/>
          <p:cNvSpPr txBox="1">
            <a:spLocks/>
          </p:cNvSpPr>
          <p:nvPr/>
        </p:nvSpPr>
        <p:spPr>
          <a:xfrm>
            <a:off x="3150524" y="482138"/>
            <a:ext cx="6515100" cy="55529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Tabla de cuentas RR7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Fecha de entrega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Máscara de los archivos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Carta de aclaraciones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Validaciones de Sistemas y posteriores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Política de prórrogas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Consideraciones para </a:t>
            </a: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validaciones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Comentarios o dudas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Anexo</a:t>
            </a:r>
            <a:endParaRPr lang="es-MX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005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462742" y="1112746"/>
            <a:ext cx="275272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Contenido</a:t>
            </a:r>
            <a:endParaRPr lang="es-MX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61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13" y="1976609"/>
            <a:ext cx="11984973" cy="3412332"/>
          </a:xfrm>
          <a:prstGeom prst="rect">
            <a:avLst/>
          </a:prstGeom>
        </p:spPr>
      </p:pic>
      <p:sp>
        <p:nvSpPr>
          <p:cNvPr id="3" name="3 Título"/>
          <p:cNvSpPr txBox="1">
            <a:spLocks/>
          </p:cNvSpPr>
          <p:nvPr/>
        </p:nvSpPr>
        <p:spPr>
          <a:xfrm>
            <a:off x="4085310" y="665453"/>
            <a:ext cx="447675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Tabla de cuentas RR7</a:t>
            </a:r>
            <a:endParaRPr lang="es-MX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30778" y="4522124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Emisión</a:t>
            </a:r>
            <a:endParaRPr lang="es-MX" sz="1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278975" y="4522123"/>
            <a:ext cx="8883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Siniestros</a:t>
            </a:r>
            <a:endParaRPr lang="es-MX" sz="1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6029498" y="4526381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Emisión</a:t>
            </a:r>
            <a:endParaRPr lang="es-MX" sz="1400" dirty="0"/>
          </a:p>
        </p:txBody>
      </p:sp>
      <p:sp>
        <p:nvSpPr>
          <p:cNvPr id="7" name="CuadroTexto 6"/>
          <p:cNvSpPr txBox="1"/>
          <p:nvPr/>
        </p:nvSpPr>
        <p:spPr>
          <a:xfrm>
            <a:off x="8650242" y="4522122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Emisión</a:t>
            </a:r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1013675" y="4526379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Emisión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77579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 txBox="1">
            <a:spLocks/>
          </p:cNvSpPr>
          <p:nvPr/>
        </p:nvSpPr>
        <p:spPr>
          <a:xfrm>
            <a:off x="790054" y="2737572"/>
            <a:ext cx="11011086" cy="146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El plazo de entrega de información a través del SEIVE es de</a:t>
            </a:r>
            <a:r>
              <a:rPr lang="es-MX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MX" b="1" dirty="0" smtClean="0">
                <a:solidFill>
                  <a:srgbClr val="C00000"/>
                </a:solidFill>
              </a:rPr>
              <a:t>43 días hábiles </a:t>
            </a: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posteriores al cierre de 2018 es decir, la fecha límite es el </a:t>
            </a:r>
            <a:r>
              <a:rPr lang="es-MX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MX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 marzo de 2019</a:t>
            </a: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3 Título"/>
          <p:cNvSpPr txBox="1">
            <a:spLocks/>
          </p:cNvSpPr>
          <p:nvPr/>
        </p:nvSpPr>
        <p:spPr>
          <a:xfrm>
            <a:off x="4057222" y="1038139"/>
            <a:ext cx="447675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Fecha de entrega</a:t>
            </a:r>
            <a:endParaRPr lang="es-MX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2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3982488" y="637771"/>
            <a:ext cx="6238875" cy="6802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Máscara de los archivos (SITI)</a:t>
            </a:r>
            <a:endParaRPr lang="es-MX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1454727" y="1520575"/>
            <a:ext cx="9320898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9E301A"/>
              </a:buClr>
            </a:pPr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Los archivos (emisión y siniestros) con formato ASCII para el SITI usan las máscaras:</a:t>
            </a: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chemeClr val="bg2">
                    <a:lumMod val="25000"/>
                  </a:schemeClr>
                </a:solidFill>
              </a:rPr>
              <a:t> Vida Individual</a:t>
            </a:r>
          </a:p>
          <a:p>
            <a:pPr lvl="1" algn="just"/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/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/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chemeClr val="bg2">
                    <a:lumMod val="25000"/>
                  </a:schemeClr>
                </a:solidFill>
              </a:rPr>
              <a:t> Vida Grupo</a:t>
            </a:r>
          </a:p>
          <a:p>
            <a:pPr algn="just"/>
            <a:endParaRPr lang="es-MX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617273"/>
              </p:ext>
            </p:extLst>
          </p:nvPr>
        </p:nvGraphicFramePr>
        <p:xfrm>
          <a:off x="2543696" y="2680211"/>
          <a:ext cx="7963589" cy="57353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93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9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61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7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01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61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23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9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00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00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446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566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358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886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798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0358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350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006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206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98114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97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V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I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M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78024"/>
              </p:ext>
            </p:extLst>
          </p:nvPr>
        </p:nvGraphicFramePr>
        <p:xfrm>
          <a:off x="2543696" y="3372777"/>
          <a:ext cx="7963590" cy="63395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93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25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93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28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30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151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346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251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537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869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537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39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1014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0537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591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346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636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93711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329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V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I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N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836869"/>
              </p:ext>
            </p:extLst>
          </p:nvPr>
        </p:nvGraphicFramePr>
        <p:xfrm>
          <a:off x="2543696" y="4701944"/>
          <a:ext cx="7963590" cy="60902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940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9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61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7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01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61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238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9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00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00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446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566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358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8862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798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0358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350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006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2063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98114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316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8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V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G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436115"/>
              </p:ext>
            </p:extLst>
          </p:nvPr>
        </p:nvGraphicFramePr>
        <p:xfrm>
          <a:off x="2543696" y="5397156"/>
          <a:ext cx="7963588" cy="58800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93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25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37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93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28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30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151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346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251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537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869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537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392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1014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0537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591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346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88363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97512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305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V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G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87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4331622" y="671736"/>
            <a:ext cx="646747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Máscara de los archivos (SEIVE)</a:t>
            </a:r>
            <a:endParaRPr lang="es-MX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1043008" y="1813168"/>
            <a:ext cx="10665812" cy="4501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9E301A"/>
              </a:buClr>
            </a:pPr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Las correspondientes para el SEIVE (empacados y encriptados conteniendo los archivos TXT) son:</a:t>
            </a: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chemeClr val="bg2">
                    <a:lumMod val="25000"/>
                  </a:schemeClr>
                </a:solidFill>
              </a:rPr>
              <a:t> Vida Individual</a:t>
            </a:r>
          </a:p>
          <a:p>
            <a:pPr lvl="1" algn="just"/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/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/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chemeClr val="bg2">
                    <a:lumMod val="25000"/>
                  </a:schemeClr>
                </a:solidFill>
              </a:rPr>
              <a:t> Vida Grupo</a:t>
            </a:r>
          </a:p>
          <a:p>
            <a:pPr lvl="1" algn="just"/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344047"/>
              </p:ext>
            </p:extLst>
          </p:nvPr>
        </p:nvGraphicFramePr>
        <p:xfrm>
          <a:off x="2456773" y="3511215"/>
          <a:ext cx="8008954" cy="75321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967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84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7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78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94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43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603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0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507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58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55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5483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734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5997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5483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54510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1401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91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V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I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N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136007"/>
              </p:ext>
            </p:extLst>
          </p:nvPr>
        </p:nvGraphicFramePr>
        <p:xfrm>
          <a:off x="2456773" y="5045499"/>
          <a:ext cx="8008955" cy="73184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967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84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7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78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94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43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603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0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507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58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55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5483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734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5997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54833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545108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1401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79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V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G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49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59634" y="1528500"/>
            <a:ext cx="10665812" cy="4506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9E301A"/>
              </a:buClr>
            </a:pPr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En caso de existir carta de aclaraciones a entregar por la información estadística mediante el SEIVE en el producto específico, con la máscara :</a:t>
            </a:r>
          </a:p>
          <a:p>
            <a:pPr algn="just">
              <a:buClr>
                <a:srgbClr val="9E301A"/>
              </a:buClr>
            </a:pPr>
            <a:endParaRPr lang="es-MX" sz="6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chemeClr val="bg2">
                    <a:lumMod val="25000"/>
                  </a:schemeClr>
                </a:solidFill>
              </a:rPr>
              <a:t> Vida Individual</a:t>
            </a:r>
          </a:p>
          <a:p>
            <a:pPr lvl="1" algn="just">
              <a:buClr>
                <a:srgbClr val="9E301A"/>
              </a:buClr>
            </a:pPr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>
              <a:buClr>
                <a:srgbClr val="9E301A"/>
              </a:buClr>
            </a:pPr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>
              <a:buClr>
                <a:srgbClr val="9E301A"/>
              </a:buClr>
            </a:pPr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>
              <a:buClr>
                <a:srgbClr val="9E301A"/>
              </a:buClr>
            </a:pPr>
            <a:endParaRPr lang="es-MX" sz="10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chemeClr val="bg2">
                    <a:lumMod val="25000"/>
                  </a:schemeClr>
                </a:solidFill>
              </a:rPr>
              <a:t> Vida Grupo</a:t>
            </a:r>
          </a:p>
          <a:p>
            <a:pPr lvl="1" algn="just">
              <a:buClr>
                <a:srgbClr val="9E301A"/>
              </a:buClr>
            </a:pPr>
            <a:endParaRPr lang="es-MX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3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457602"/>
              </p:ext>
            </p:extLst>
          </p:nvPr>
        </p:nvGraphicFramePr>
        <p:xfrm>
          <a:off x="2219510" y="3618330"/>
          <a:ext cx="8262837" cy="60321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7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25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2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88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97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35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88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99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463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69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694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159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229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486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530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226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1694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4017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9261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55488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01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V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I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N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508299"/>
              </p:ext>
            </p:extLst>
          </p:nvPr>
        </p:nvGraphicFramePr>
        <p:xfrm>
          <a:off x="2219502" y="2835895"/>
          <a:ext cx="8262846" cy="58746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6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5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95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95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95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95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32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90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906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906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906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906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906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906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906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906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3907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3906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3906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4763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8391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293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V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I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N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9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9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#</a:t>
                      </a:r>
                      <a:endParaRPr lang="es-MX" sz="900" b="1" i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#</a:t>
                      </a:r>
                      <a:endParaRPr lang="es-MX" sz="900" b="1" i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.PDF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411535"/>
              </p:ext>
            </p:extLst>
          </p:nvPr>
        </p:nvGraphicFramePr>
        <p:xfrm>
          <a:off x="2219510" y="5348795"/>
          <a:ext cx="8262834" cy="68390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7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2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2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8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97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35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88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99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46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69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694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159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229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486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530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2263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1694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4018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9261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5548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41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V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G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658627"/>
              </p:ext>
            </p:extLst>
          </p:nvPr>
        </p:nvGraphicFramePr>
        <p:xfrm>
          <a:off x="2219511" y="4630329"/>
          <a:ext cx="8262835" cy="61266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58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6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6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8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86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6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86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3726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3725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37253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457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834627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306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V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G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#</a:t>
                      </a:r>
                      <a:endParaRPr lang="es-MX" sz="900" b="1" kern="1200" dirty="0">
                        <a:solidFill>
                          <a:srgbClr val="C00000"/>
                        </a:solidFill>
                        <a:effectLst/>
                        <a:latin typeface="Soberana Sans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#</a:t>
                      </a:r>
                      <a:endParaRPr lang="es-MX" sz="900" b="1" kern="1200" dirty="0">
                        <a:solidFill>
                          <a:srgbClr val="C00000"/>
                        </a:solidFill>
                        <a:effectLst/>
                        <a:latin typeface="Soberana Sans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.PDF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3 Título"/>
          <p:cNvSpPr txBox="1">
            <a:spLocks/>
          </p:cNvSpPr>
          <p:nvPr/>
        </p:nvSpPr>
        <p:spPr>
          <a:xfrm>
            <a:off x="2555924" y="621403"/>
            <a:ext cx="987742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Máscara de los archivos (esc. aclaratorios)</a:t>
            </a:r>
            <a:endParaRPr lang="es-MX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37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4214898" y="753916"/>
            <a:ext cx="49911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Carta de aclaración</a:t>
            </a:r>
          </a:p>
        </p:txBody>
      </p:sp>
      <p:sp>
        <p:nvSpPr>
          <p:cNvPr id="3" name="1 Marcador de contenido"/>
          <p:cNvSpPr txBox="1">
            <a:spLocks/>
          </p:cNvSpPr>
          <p:nvPr/>
        </p:nvSpPr>
        <p:spPr>
          <a:xfrm>
            <a:off x="1131395" y="1922058"/>
            <a:ext cx="9977699" cy="38885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0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Los caracteres “##” significan consecutivos del 01 al 99.</a:t>
            </a:r>
          </a:p>
          <a:p>
            <a:pPr marL="285750" indent="-285750" algn="just">
              <a:lnSpc>
                <a:spcPct val="10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 algn="just">
              <a:lnSpc>
                <a:spcPct val="10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Los archivos PDF deberán de entregarse en papelería oficial, con firmas del responsable y  revisor, así como teléfonos y correos de contacto.</a:t>
            </a:r>
          </a:p>
          <a:p>
            <a:pPr marL="285750" indent="-285750" algn="just">
              <a:lnSpc>
                <a:spcPct val="10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 algn="just">
              <a:lnSpc>
                <a:spcPct val="10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El plazo de entrega de información a través del SEIVE para dichas aclaraciones (en su caso) no existe, sin embargo, deberían entregarse inmediatamente después de entregar la estadística correspondiente.</a:t>
            </a:r>
          </a:p>
        </p:txBody>
      </p:sp>
    </p:spTree>
    <p:extLst>
      <p:ext uri="{BB962C8B-B14F-4D97-AF65-F5344CB8AC3E}">
        <p14:creationId xmlns:p14="http://schemas.microsoft.com/office/powerpoint/2010/main" val="129823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3317124" y="704041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</a:rPr>
              <a:t>Validaciones de sistemas y posteriores</a:t>
            </a:r>
          </a:p>
        </p:txBody>
      </p:sp>
      <p:sp>
        <p:nvSpPr>
          <p:cNvPr id="3" name="1 Marcador de contenido"/>
          <p:cNvSpPr txBox="1">
            <a:spLocks/>
          </p:cNvSpPr>
          <p:nvPr/>
        </p:nvSpPr>
        <p:spPr>
          <a:xfrm>
            <a:off x="1077880" y="1888846"/>
            <a:ext cx="9977699" cy="39217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00000"/>
              </a:lnSpc>
            </a:pPr>
            <a:r>
              <a:rPr lang="es-MX" sz="2600" dirty="0">
                <a:solidFill>
                  <a:schemeClr val="bg2">
                    <a:lumMod val="25000"/>
                  </a:schemeClr>
                </a:solidFill>
              </a:rPr>
              <a:t>El Sistema de recepción denominado SEIVE valida la entrega, las máscaras y contenidos de los ZIP y PGP, enviando un mensaje de 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recepción (no de validación exitosa). </a:t>
            </a: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355600" algn="just">
              <a:lnSpc>
                <a:spcPct val="100000"/>
              </a:lnSpc>
            </a:pP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355600" algn="just">
              <a:lnSpc>
                <a:spcPct val="100000"/>
              </a:lnSpc>
            </a:pPr>
            <a:r>
              <a:rPr lang="es-MX" sz="2600" dirty="0">
                <a:solidFill>
                  <a:schemeClr val="bg2">
                    <a:lumMod val="25000"/>
                  </a:schemeClr>
                </a:solidFill>
              </a:rPr>
              <a:t>Así mismo, el SITI (base de datos) realiza validaciones del registro de control, tipo de campos, longitud de los mismos, catálogos y algunas otras básicas (fechas por ejemplo) de cada sistema, ofreciendo un “log” empacado de los errores (rechazo) y en su caso, un acuse de envío 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exitoso también con un “log” de errores (</a:t>
            </a:r>
            <a:r>
              <a:rPr lang="es-MX" sz="2600" dirty="0" err="1" smtClean="0">
                <a:solidFill>
                  <a:schemeClr val="bg2">
                    <a:lumMod val="25000"/>
                  </a:schemeClr>
                </a:solidFill>
              </a:rPr>
              <a:t>warnings</a:t>
            </a:r>
            <a:r>
              <a:rPr lang="es-MX" sz="2600" dirty="0" smtClean="0">
                <a:solidFill>
                  <a:schemeClr val="bg2">
                    <a:lumMod val="25000"/>
                  </a:schemeClr>
                </a:solidFill>
              </a:rPr>
              <a:t>).</a:t>
            </a: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355600" algn="just">
              <a:lnSpc>
                <a:spcPct val="150000"/>
              </a:lnSpc>
            </a:pPr>
            <a:endParaRPr lang="es-MX" sz="2600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26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30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2018-12-17T06:00:00+00:00</Fecha>
    <Ejercicio xmlns="8a1bad36-d8b0-4cfa-9462-7c748c5ba06c">2018: Seguros (CUSF)</Ejercicio>
    <Orden xmlns="8a1bad36-d8b0-4cfa-9462-7c748c5ba06c">C</Orden>
    <_dlc_DocId xmlns="fbb82a6a-a961-4754-99c6-5e8b59674839">ZUWP26PT267V-208-355</_dlc_DocId>
    <_dlc_DocIdUrl xmlns="fbb82a6a-a961-4754-99c6-5e8b59674839">
      <Url>https://www.cnsf.gob.mx/Sistemas/_layouts/15/DocIdRedir.aspx?ID=ZUWP26PT267V-208-355</Url>
      <Description>ZUWP26PT267V-208-355</Description>
    </_dlc_DocIdUrl>
  </documentManagement>
</p:properties>
</file>

<file path=customXml/itemProps1.xml><?xml version="1.0" encoding="utf-8"?>
<ds:datastoreItem xmlns:ds="http://schemas.openxmlformats.org/officeDocument/2006/customXml" ds:itemID="{962EF577-686F-4F0F-80BA-D9E3469DAFDA}"/>
</file>

<file path=customXml/itemProps2.xml><?xml version="1.0" encoding="utf-8"?>
<ds:datastoreItem xmlns:ds="http://schemas.openxmlformats.org/officeDocument/2006/customXml" ds:itemID="{2DAD70EF-793E-48CC-8E55-7A9F5BA41273}"/>
</file>

<file path=customXml/itemProps3.xml><?xml version="1.0" encoding="utf-8"?>
<ds:datastoreItem xmlns:ds="http://schemas.openxmlformats.org/officeDocument/2006/customXml" ds:itemID="{57C44673-826F-45DB-8DE4-380F2377B3B9}"/>
</file>

<file path=customXml/itemProps4.xml><?xml version="1.0" encoding="utf-8"?>
<ds:datastoreItem xmlns:ds="http://schemas.openxmlformats.org/officeDocument/2006/customXml" ds:itemID="{E3A27914-E4EF-4C2B-8334-4006C2CB38D1}"/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1232</Words>
  <Application>Microsoft Office PowerPoint</Application>
  <PresentationFormat>Panorámica</PresentationFormat>
  <Paragraphs>591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Soberana Sans</vt:lpstr>
      <vt:lpstr>Times New Roman</vt:lpstr>
      <vt:lpstr>Wingdings</vt:lpstr>
      <vt:lpstr>2_Diseño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RR8 Vida 2018 CNSF</dc:title>
  <dc:creator>NORMA ICELA ROJAS RAMIREZ</dc:creator>
  <cp:lastModifiedBy>ALFONSO PARRAO GUZMAN</cp:lastModifiedBy>
  <cp:revision>26</cp:revision>
  <dcterms:created xsi:type="dcterms:W3CDTF">2018-12-04T16:38:44Z</dcterms:created>
  <dcterms:modified xsi:type="dcterms:W3CDTF">2018-12-05T23:05:49Z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a04e6556-a1ea-401c-9cea-2d7514f790c4</vt:lpwstr>
  </property>
</Properties>
</file>